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C679E-D0C8-40A7-91E1-D3CA7B4482DA}" type="datetimeFigureOut">
              <a:rPr lang="en-US" smtClean="0"/>
              <a:pPr/>
              <a:t>3/3/2012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C679E-D0C8-40A7-91E1-D3CA7B4482DA}" type="datetimeFigureOut">
              <a:rPr lang="en-US" smtClean="0"/>
              <a:pPr/>
              <a:t>3/3/2012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C679E-D0C8-40A7-91E1-D3CA7B4482DA}" type="datetimeFigureOut">
              <a:rPr lang="en-US" smtClean="0"/>
              <a:pPr/>
              <a:t>3/3/2012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C679E-D0C8-40A7-91E1-D3CA7B4482DA}" type="datetimeFigureOut">
              <a:rPr lang="en-US" smtClean="0"/>
              <a:pPr/>
              <a:t>3/3/2012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C679E-D0C8-40A7-91E1-D3CA7B4482DA}" type="datetimeFigureOut">
              <a:rPr lang="en-US" smtClean="0"/>
              <a:pPr/>
              <a:t>3/3/2012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C679E-D0C8-40A7-91E1-D3CA7B4482DA}" type="datetimeFigureOut">
              <a:rPr lang="en-US" smtClean="0"/>
              <a:pPr/>
              <a:t>3/3/2012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C679E-D0C8-40A7-91E1-D3CA7B4482DA}" type="datetimeFigureOut">
              <a:rPr lang="en-US" smtClean="0"/>
              <a:pPr/>
              <a:t>3/3/2012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C679E-D0C8-40A7-91E1-D3CA7B4482DA}" type="datetimeFigureOut">
              <a:rPr lang="en-US" smtClean="0"/>
              <a:pPr/>
              <a:t>3/3/2012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C679E-D0C8-40A7-91E1-D3CA7B4482DA}" type="datetimeFigureOut">
              <a:rPr lang="en-US" smtClean="0"/>
              <a:pPr/>
              <a:t>3/3/2012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C679E-D0C8-40A7-91E1-D3CA7B4482DA}" type="datetimeFigureOut">
              <a:rPr lang="en-US" smtClean="0"/>
              <a:pPr/>
              <a:t>3/3/2012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C679E-D0C8-40A7-91E1-D3CA7B4482DA}" type="datetimeFigureOut">
              <a:rPr lang="en-US" smtClean="0"/>
              <a:pPr/>
              <a:t>3/3/2012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47DB-15EB-454D-AB9E-B5D655408E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C679E-D0C8-40A7-91E1-D3CA7B4482DA}" type="datetimeFigureOut">
              <a:rPr lang="en-US" smtClean="0"/>
              <a:pPr/>
              <a:t>3/3/2012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547DB-15EB-454D-AB9E-B5D655408E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Square_wave" TargetMode="External"/><Relationship Id="rId2" Type="http://schemas.openxmlformats.org/officeDocument/2006/relationships/hyperlink" Target="http://en.wikipedia.org/wiki/Waveform" TargetMode="Externa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PLC APPLICATIONS</a:t>
            </a:r>
            <a:endParaRPr lang="en-US" dirty="0"/>
          </a:p>
        </p:txBody>
      </p:sp>
      <p:sp>
        <p:nvSpPr>
          <p:cNvPr id="3" name="Subtitle 2"/>
          <p:cNvSpPr>
            <a:spLocks noGrp="1"/>
          </p:cNvSpPr>
          <p:nvPr>
            <p:ph type="subTitle" idx="1"/>
          </p:nvPr>
        </p:nvSpPr>
        <p:spPr/>
        <p:txBody>
          <a:bodyPr/>
          <a:lstStyle/>
          <a:p>
            <a:r>
              <a:rPr lang="en-US" dirty="0" smtClean="0"/>
              <a:t>MODULE 3</a:t>
            </a:r>
          </a:p>
          <a:p>
            <a:r>
              <a:rPr lang="en-US" dirty="0"/>
              <a:t>Time sequence processes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above timing </a:t>
            </a:r>
            <a:r>
              <a:rPr lang="en-US" dirty="0"/>
              <a:t>diagram for ON/OFF delay timer, since the ON delay time is 2 seconds for the timer, the output Q goes ON 2 seconds after switching ON I1 and it remains ON 3 seconds after switching OFF I1 because the OFF delay is 3 seconds</a:t>
            </a:r>
            <a:r>
              <a:rPr lang="en-US" dirty="0" smtClean="0"/>
              <a:t>.</a:t>
            </a:r>
          </a:p>
          <a:p>
            <a:r>
              <a:rPr lang="en-US" dirty="0" smtClean="0"/>
              <a:t> </a:t>
            </a:r>
            <a:r>
              <a:rPr lang="en-US" dirty="0"/>
              <a:t>If the switching ON time is less than the ON delay time the output stays OFF.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a:t>
            </a:r>
            <a:r>
              <a:rPr lang="en-US" dirty="0"/>
              <a:t>task </a:t>
            </a:r>
            <a:r>
              <a:rPr lang="en-US" dirty="0" smtClean="0"/>
              <a:t>with </a:t>
            </a:r>
            <a:r>
              <a:rPr lang="en-US" dirty="0"/>
              <a:t>an ON/OFF delay timer </a:t>
            </a:r>
          </a:p>
        </p:txBody>
      </p:sp>
      <p:sp>
        <p:nvSpPr>
          <p:cNvPr id="3" name="Content Placeholder 2"/>
          <p:cNvSpPr>
            <a:spLocks noGrp="1"/>
          </p:cNvSpPr>
          <p:nvPr>
            <p:ph idx="1"/>
          </p:nvPr>
        </p:nvSpPr>
        <p:spPr/>
        <p:txBody>
          <a:bodyPr/>
          <a:lstStyle/>
          <a:p>
            <a:r>
              <a:rPr lang="en-US" dirty="0"/>
              <a:t>A normally open PB and a normally closed PB are used to turn a motor ON and OFF respectively. </a:t>
            </a:r>
            <a:endParaRPr lang="en-US" dirty="0" smtClean="0"/>
          </a:p>
          <a:p>
            <a:r>
              <a:rPr lang="en-US" dirty="0" smtClean="0"/>
              <a:t>The </a:t>
            </a:r>
            <a:r>
              <a:rPr lang="en-US" dirty="0"/>
              <a:t>motor starts rotating 10 seconds after the ON-PB is pressed, and it stops 15 seconds after the OFF-PB is pressed.</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I/O assignment</a:t>
            </a:r>
          </a:p>
        </p:txBody>
      </p:sp>
      <p:graphicFrame>
        <p:nvGraphicFramePr>
          <p:cNvPr id="4" name="Content Placeholder 3"/>
          <p:cNvGraphicFramePr>
            <a:graphicFrameLocks noGrp="1"/>
          </p:cNvGraphicFramePr>
          <p:nvPr>
            <p:ph idx="1"/>
          </p:nvPr>
        </p:nvGraphicFramePr>
        <p:xfrm>
          <a:off x="1752600" y="1828798"/>
          <a:ext cx="5334000" cy="3505201"/>
        </p:xfrm>
        <a:graphic>
          <a:graphicData uri="http://schemas.openxmlformats.org/drawingml/2006/table">
            <a:tbl>
              <a:tblPr/>
              <a:tblGrid>
                <a:gridCol w="2747818"/>
                <a:gridCol w="2586182"/>
              </a:tblGrid>
              <a:tr h="500743">
                <a:tc gridSpan="2">
                  <a:txBody>
                    <a:bodyPr/>
                    <a:lstStyle/>
                    <a:p>
                      <a:pPr marL="0" marR="0" algn="ctr" rtl="0">
                        <a:lnSpc>
                          <a:spcPct val="150000"/>
                        </a:lnSpc>
                        <a:spcBef>
                          <a:spcPts val="0"/>
                        </a:spcBef>
                        <a:spcAft>
                          <a:spcPts val="0"/>
                        </a:spcAft>
                      </a:pPr>
                      <a:r>
                        <a:rPr lang="en-US" sz="1200" b="1" dirty="0">
                          <a:latin typeface="Verdana"/>
                          <a:ea typeface="Times New Roman"/>
                        </a:rPr>
                        <a:t>Inputs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00743">
                <a:tc>
                  <a:txBody>
                    <a:bodyPr/>
                    <a:lstStyle/>
                    <a:p>
                      <a:pPr marL="0" marR="0" algn="ctr" rtl="0">
                        <a:lnSpc>
                          <a:spcPct val="150000"/>
                        </a:lnSpc>
                        <a:spcBef>
                          <a:spcPts val="0"/>
                        </a:spcBef>
                        <a:spcAft>
                          <a:spcPts val="0"/>
                        </a:spcAft>
                      </a:pPr>
                      <a:r>
                        <a:rPr lang="en-US" sz="1200">
                          <a:latin typeface="Verdana"/>
                          <a:ea typeface="Times New Roman"/>
                        </a:rPr>
                        <a:t>Input</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latin typeface="Verdana"/>
                          <a:ea typeface="Times New Roman"/>
                        </a:rPr>
                        <a:t>Assigned address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743">
                <a:tc>
                  <a:txBody>
                    <a:bodyPr/>
                    <a:lstStyle/>
                    <a:p>
                      <a:pPr marL="0" marR="0" algn="ctr" rtl="0">
                        <a:lnSpc>
                          <a:spcPct val="150000"/>
                        </a:lnSpc>
                        <a:spcBef>
                          <a:spcPts val="0"/>
                        </a:spcBef>
                        <a:spcAft>
                          <a:spcPts val="0"/>
                        </a:spcAft>
                      </a:pPr>
                      <a:r>
                        <a:rPr lang="en-US" sz="1200">
                          <a:latin typeface="Verdana"/>
                          <a:ea typeface="Times New Roman"/>
                        </a:rPr>
                        <a:t>PB1 (N.O)</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latin typeface="Verdana"/>
                          <a:ea typeface="Times New Roman"/>
                        </a:rPr>
                        <a:t>I1</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743">
                <a:tc>
                  <a:txBody>
                    <a:bodyPr/>
                    <a:lstStyle/>
                    <a:p>
                      <a:pPr marL="0" marR="0" algn="ctr" rtl="0">
                        <a:lnSpc>
                          <a:spcPct val="150000"/>
                        </a:lnSpc>
                        <a:spcBef>
                          <a:spcPts val="0"/>
                        </a:spcBef>
                        <a:spcAft>
                          <a:spcPts val="0"/>
                        </a:spcAft>
                      </a:pPr>
                      <a:r>
                        <a:rPr lang="en-US" sz="1200">
                          <a:latin typeface="Verdana"/>
                          <a:ea typeface="Times New Roman"/>
                        </a:rPr>
                        <a:t>PB2 (N.C)</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latin typeface="Verdana"/>
                          <a:ea typeface="Times New Roman"/>
                        </a:rPr>
                        <a:t>I2</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743">
                <a:tc gridSpan="2">
                  <a:txBody>
                    <a:bodyPr/>
                    <a:lstStyle/>
                    <a:p>
                      <a:pPr marL="0" marR="0" algn="ctr" rtl="0">
                        <a:lnSpc>
                          <a:spcPct val="150000"/>
                        </a:lnSpc>
                        <a:spcBef>
                          <a:spcPts val="0"/>
                        </a:spcBef>
                        <a:spcAft>
                          <a:spcPts val="0"/>
                        </a:spcAft>
                      </a:pPr>
                      <a:r>
                        <a:rPr lang="en-US" sz="1200" b="1">
                          <a:latin typeface="Verdana"/>
                          <a:ea typeface="Times New Roman"/>
                        </a:rPr>
                        <a:t>Output/s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00743">
                <a:tc>
                  <a:txBody>
                    <a:bodyPr/>
                    <a:lstStyle/>
                    <a:p>
                      <a:pPr marL="0" marR="0" algn="ctr" rtl="0">
                        <a:lnSpc>
                          <a:spcPct val="150000"/>
                        </a:lnSpc>
                        <a:spcBef>
                          <a:spcPts val="0"/>
                        </a:spcBef>
                        <a:spcAft>
                          <a:spcPts val="0"/>
                        </a:spcAft>
                      </a:pPr>
                      <a:r>
                        <a:rPr lang="en-US" sz="1200">
                          <a:latin typeface="Verdana"/>
                          <a:ea typeface="Times New Roman"/>
                        </a:rPr>
                        <a:t>Output </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a:latin typeface="Verdana"/>
                          <a:ea typeface="Times New Roman"/>
                        </a:rPr>
                        <a:t>Assigned address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743">
                <a:tc>
                  <a:txBody>
                    <a:bodyPr/>
                    <a:lstStyle/>
                    <a:p>
                      <a:pPr marL="0" marR="0" algn="ctr" rtl="0">
                        <a:lnSpc>
                          <a:spcPct val="150000"/>
                        </a:lnSpc>
                        <a:spcBef>
                          <a:spcPts val="0"/>
                        </a:spcBef>
                        <a:spcAft>
                          <a:spcPts val="0"/>
                        </a:spcAft>
                      </a:pPr>
                      <a:r>
                        <a:rPr lang="en-US" sz="1200">
                          <a:latin typeface="Verdana"/>
                          <a:ea typeface="Times New Roman"/>
                        </a:rPr>
                        <a:t>M1</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dirty="0">
                          <a:latin typeface="Verdana"/>
                          <a:ea typeface="Times New Roman"/>
                        </a:rPr>
                        <a:t>Q1</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p:txBody>
      </p:sp>
      <p:pic>
        <p:nvPicPr>
          <p:cNvPr id="4" name="Picture 3" descr="untitled.bmp"/>
          <p:cNvPicPr/>
          <p:nvPr/>
        </p:nvPicPr>
        <p:blipFill>
          <a:blip r:embed="rId2"/>
          <a:stretch>
            <a:fillRect/>
          </a:stretch>
        </p:blipFill>
        <p:spPr>
          <a:xfrm>
            <a:off x="1447800" y="1676400"/>
            <a:ext cx="5867400" cy="2895600"/>
          </a:xfrm>
          <a:prstGeom prst="rect">
            <a:avLst/>
          </a:prstGeom>
        </p:spPr>
      </p:pic>
      <p:sp>
        <p:nvSpPr>
          <p:cNvPr id="5" name="TextBox 4"/>
          <p:cNvSpPr txBox="1"/>
          <p:nvPr/>
        </p:nvSpPr>
        <p:spPr>
          <a:xfrm>
            <a:off x="1295400" y="4953000"/>
            <a:ext cx="6705600" cy="369332"/>
          </a:xfrm>
          <a:prstGeom prst="rect">
            <a:avLst/>
          </a:prstGeom>
          <a:noFill/>
        </p:spPr>
        <p:txBody>
          <a:bodyPr wrap="square" rtlCol="0">
            <a:spAutoFit/>
          </a:bodyPr>
          <a:lstStyle/>
          <a:p>
            <a:r>
              <a:rPr lang="en-US" dirty="0" smtClean="0"/>
              <a:t>Latching relay is required in this example because PBs are used.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Asynchronous pulse generator </a:t>
            </a:r>
            <a:endParaRPr lang="en-US" dirty="0"/>
          </a:p>
        </p:txBody>
      </p:sp>
      <p:sp>
        <p:nvSpPr>
          <p:cNvPr id="4" name="Text Placeholder 3"/>
          <p:cNvSpPr>
            <a:spLocks noGrp="1"/>
          </p:cNvSpPr>
          <p:nvPr>
            <p:ph type="body" idx="1"/>
          </p:nvPr>
        </p:nvSpPr>
        <p:spPr/>
        <p:txBody>
          <a:bodyPr/>
          <a:lstStyle/>
          <a:p>
            <a:endParaRPr lang="en-US"/>
          </a:p>
        </p:txBody>
      </p:sp>
      <p:sp>
        <p:nvSpPr>
          <p:cNvPr id="3" name="Content Placeholder 2"/>
          <p:cNvSpPr>
            <a:spLocks noGrp="1"/>
          </p:cNvSpPr>
          <p:nvPr>
            <p:ph sz="half" idx="2"/>
          </p:nvPr>
        </p:nvSpPr>
        <p:spPr/>
        <p:txBody>
          <a:bodyPr>
            <a:normAutofit lnSpcReduction="10000"/>
          </a:bodyPr>
          <a:lstStyle/>
          <a:p>
            <a:r>
              <a:rPr lang="en-US" dirty="0" smtClean="0"/>
              <a:t>A pulse wave or </a:t>
            </a:r>
            <a:r>
              <a:rPr lang="en-US" b="1" dirty="0" smtClean="0"/>
              <a:t>pulse train</a:t>
            </a:r>
            <a:r>
              <a:rPr lang="en-US" dirty="0" smtClean="0"/>
              <a:t> is a </a:t>
            </a:r>
            <a:r>
              <a:rPr lang="en-US" dirty="0" smtClean="0">
                <a:hlinkClick r:id="rId2" tooltip="Waveform"/>
              </a:rPr>
              <a:t>waveform</a:t>
            </a:r>
            <a:r>
              <a:rPr lang="en-US" dirty="0" smtClean="0"/>
              <a:t> that has a rectangular shape. </a:t>
            </a:r>
          </a:p>
          <a:p>
            <a:r>
              <a:rPr lang="en-US" dirty="0" smtClean="0"/>
              <a:t>Pulse train is similar to a </a:t>
            </a:r>
            <a:r>
              <a:rPr lang="en-US" dirty="0" smtClean="0">
                <a:hlinkClick r:id="rId3" tooltip="Square wave"/>
              </a:rPr>
              <a:t>square wave</a:t>
            </a:r>
            <a:r>
              <a:rPr lang="en-US" dirty="0" smtClean="0"/>
              <a:t>, but does not have the symmetrical shape associated with a perfect square wave. </a:t>
            </a:r>
          </a:p>
          <a:p>
            <a:r>
              <a:rPr lang="en-US" dirty="0" smtClean="0"/>
              <a:t>ON time is not necessarily equal to OFF time of the wave.</a:t>
            </a:r>
          </a:p>
          <a:p>
            <a:endParaRPr lang="en-US" dirty="0"/>
          </a:p>
        </p:txBody>
      </p:sp>
      <p:sp>
        <p:nvSpPr>
          <p:cNvPr id="5" name="Text Placeholder 4"/>
          <p:cNvSpPr>
            <a:spLocks noGrp="1"/>
          </p:cNvSpPr>
          <p:nvPr>
            <p:ph type="body" sz="quarter" idx="3"/>
          </p:nvPr>
        </p:nvSpPr>
        <p:spPr/>
        <p:txBody>
          <a:bodyPr/>
          <a:lstStyle/>
          <a:p>
            <a:endParaRPr lang="en-US"/>
          </a:p>
        </p:txBody>
      </p:sp>
      <p:pic>
        <p:nvPicPr>
          <p:cNvPr id="7" name="Content Placeholder 6" descr="untitled.bmp"/>
          <p:cNvPicPr>
            <a:picLocks noGrp="1"/>
          </p:cNvPicPr>
          <p:nvPr>
            <p:ph sz="quarter" idx="4"/>
          </p:nvPr>
        </p:nvPicPr>
        <p:blipFill>
          <a:blip r:embed="rId4"/>
          <a:stretch>
            <a:fillRect/>
          </a:stretch>
        </p:blipFill>
        <p:spPr>
          <a:xfrm>
            <a:off x="5070475" y="3345656"/>
            <a:ext cx="3190875" cy="160972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Uses</a:t>
            </a:r>
            <a:endParaRPr lang="en-US" dirty="0"/>
          </a:p>
        </p:txBody>
      </p:sp>
      <p:sp>
        <p:nvSpPr>
          <p:cNvPr id="8" name="Content Placeholder 7"/>
          <p:cNvSpPr>
            <a:spLocks noGrp="1"/>
          </p:cNvSpPr>
          <p:nvPr>
            <p:ph idx="1"/>
          </p:nvPr>
        </p:nvSpPr>
        <p:spPr/>
        <p:txBody>
          <a:bodyPr/>
          <a:lstStyle/>
          <a:p>
            <a:r>
              <a:rPr lang="en-US" dirty="0" smtClean="0"/>
              <a:t>Asynchronous pulse generator programming block is used to generate pulse train</a:t>
            </a:r>
          </a:p>
          <a:p>
            <a:r>
              <a:rPr lang="en-US" dirty="0" smtClean="0"/>
              <a:t> The programmer can adjust both the ON time and the OFF time.</a:t>
            </a:r>
          </a:p>
          <a:p>
            <a:r>
              <a:rPr lang="en-US" dirty="0" smtClean="0"/>
              <a:t>This programming block is very helpful in both time sequence processes and loop processes; a simple example is a traffic light signal.</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1.bmp"/>
          <p:cNvPicPr>
            <a:picLocks noGrp="1"/>
          </p:cNvPicPr>
          <p:nvPr>
            <p:ph idx="1"/>
          </p:nvPr>
        </p:nvPicPr>
        <p:blipFill>
          <a:blip r:embed="rId2"/>
          <a:stretch>
            <a:fillRect/>
          </a:stretch>
        </p:blipFill>
        <p:spPr>
          <a:xfrm>
            <a:off x="1524000" y="2057400"/>
            <a:ext cx="5867400" cy="3657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Asynchronous pulse generator has two inputs - En &amp; INV</a:t>
            </a:r>
          </a:p>
          <a:p>
            <a:r>
              <a:rPr lang="en-US" dirty="0" smtClean="0"/>
              <a:t> </a:t>
            </a:r>
            <a:r>
              <a:rPr lang="en-US" b="1" dirty="0" smtClean="0"/>
              <a:t>En</a:t>
            </a:r>
            <a:r>
              <a:rPr lang="en-US" dirty="0" smtClean="0"/>
              <a:t> input is used to enable the pulse train at the output, when En is high the output goes high</a:t>
            </a:r>
          </a:p>
          <a:p>
            <a:r>
              <a:rPr lang="en-US" dirty="0" smtClean="0"/>
              <a:t> The output remains at logic low as long as En input is low. </a:t>
            </a:r>
          </a:p>
          <a:p>
            <a:r>
              <a:rPr lang="en-US" b="1" dirty="0" smtClean="0"/>
              <a:t>INV</a:t>
            </a:r>
            <a:r>
              <a:rPr lang="en-US" dirty="0" smtClean="0"/>
              <a:t> input can be used to invert the output signal. The input block INV only inverts the output signal if the block is enabled.</a:t>
            </a:r>
          </a:p>
          <a:p>
            <a:r>
              <a:rPr lang="en-US" dirty="0" smtClean="0"/>
              <a:t> TH is the pulse width -  output goes high </a:t>
            </a:r>
          </a:p>
          <a:p>
            <a:r>
              <a:rPr lang="en-US" dirty="0" smtClean="0"/>
              <a:t> TL  is the Inter-pulse width.  - output goes low</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Blinking light</a:t>
            </a:r>
            <a:endParaRPr lang="en-US" dirty="0"/>
          </a:p>
        </p:txBody>
      </p:sp>
      <p:sp>
        <p:nvSpPr>
          <p:cNvPr id="3" name="Content Placeholder 2"/>
          <p:cNvSpPr>
            <a:spLocks noGrp="1"/>
          </p:cNvSpPr>
          <p:nvPr>
            <p:ph idx="1"/>
          </p:nvPr>
        </p:nvSpPr>
        <p:spPr/>
        <p:txBody>
          <a:bodyPr/>
          <a:lstStyle/>
          <a:p>
            <a:r>
              <a:rPr lang="en-US" dirty="0" smtClean="0"/>
              <a:t>A selector switch (I4) is used to blink the green light (Q1) in the </a:t>
            </a:r>
            <a:r>
              <a:rPr lang="en-US" dirty="0" err="1" smtClean="0"/>
              <a:t>Edutrainer</a:t>
            </a:r>
            <a:r>
              <a:rPr lang="en-US" dirty="0" smtClean="0"/>
              <a:t> kit; the light goes ON for 3 seconds and it goes OFF for 4 seconds.  This loop will continue until the system is turned off using the same selector switch. Draw the FBD for this system.</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2.bmp"/>
          <p:cNvPicPr>
            <a:picLocks noGrp="1"/>
          </p:cNvPicPr>
          <p:nvPr>
            <p:ph idx="1"/>
          </p:nvPr>
        </p:nvPicPr>
        <p:blipFill>
          <a:blip r:embed="rId2"/>
          <a:stretch>
            <a:fillRect/>
          </a:stretch>
        </p:blipFill>
        <p:spPr>
          <a:xfrm>
            <a:off x="2819400" y="2667000"/>
            <a:ext cx="4624387" cy="252491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Learning Objectives</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Analyze a control task that contains a time sequence processes.</a:t>
            </a:r>
          </a:p>
          <a:p>
            <a:pPr lvl="0"/>
            <a:r>
              <a:rPr lang="en-US" dirty="0"/>
              <a:t>Understand and use ON/OFF timer, Asynchronous pulse generator and weekly timer.</a:t>
            </a:r>
          </a:p>
          <a:p>
            <a:pPr lvl="0"/>
            <a:r>
              <a:rPr lang="en-US" dirty="0"/>
              <a:t>Develop control routines for time sequence process.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Blinking light 2</a:t>
            </a:r>
            <a:endParaRPr lang="en-US" dirty="0"/>
          </a:p>
        </p:txBody>
      </p:sp>
      <p:sp>
        <p:nvSpPr>
          <p:cNvPr id="5" name="Text Placeholder 4"/>
          <p:cNvSpPr>
            <a:spLocks noGrp="1"/>
          </p:cNvSpPr>
          <p:nvPr>
            <p:ph type="body" idx="1"/>
          </p:nvPr>
        </p:nvSpPr>
        <p:spPr/>
        <p:txBody>
          <a:bodyPr/>
          <a:lstStyle/>
          <a:p>
            <a:endParaRPr lang="en-US"/>
          </a:p>
        </p:txBody>
      </p:sp>
      <p:sp>
        <p:nvSpPr>
          <p:cNvPr id="3" name="Content Placeholder 2"/>
          <p:cNvSpPr>
            <a:spLocks noGrp="1"/>
          </p:cNvSpPr>
          <p:nvPr>
            <p:ph sz="half" idx="2"/>
          </p:nvPr>
        </p:nvSpPr>
        <p:spPr/>
        <p:txBody>
          <a:bodyPr/>
          <a:lstStyle/>
          <a:p>
            <a:r>
              <a:rPr lang="en-US" dirty="0" smtClean="0"/>
              <a:t>Change your program in the previous example so that the white light goes ON when the green light is OFF and white light turns OFF when the green light is ON. AND block is used to make sure that both outputs are initially OFF</a:t>
            </a:r>
          </a:p>
          <a:p>
            <a:endParaRPr lang="en-US" dirty="0"/>
          </a:p>
        </p:txBody>
      </p:sp>
      <p:sp>
        <p:nvSpPr>
          <p:cNvPr id="6" name="Text Placeholder 5"/>
          <p:cNvSpPr>
            <a:spLocks noGrp="1"/>
          </p:cNvSpPr>
          <p:nvPr>
            <p:ph type="body" sz="quarter" idx="3"/>
          </p:nvPr>
        </p:nvSpPr>
        <p:spPr/>
        <p:txBody>
          <a:bodyPr/>
          <a:lstStyle/>
          <a:p>
            <a:endParaRPr lang="en-US"/>
          </a:p>
        </p:txBody>
      </p:sp>
      <p:pic>
        <p:nvPicPr>
          <p:cNvPr id="8" name="Content Placeholder 7" descr="kam sign.bmp"/>
          <p:cNvPicPr>
            <a:picLocks noGrp="1"/>
          </p:cNvPicPr>
          <p:nvPr>
            <p:ph sz="quarter" idx="4"/>
          </p:nvPr>
        </p:nvPicPr>
        <p:blipFill>
          <a:blip r:embed="rId2"/>
          <a:stretch>
            <a:fillRect/>
          </a:stretch>
        </p:blipFill>
        <p:spPr>
          <a:xfrm>
            <a:off x="4724400" y="2971801"/>
            <a:ext cx="3717925" cy="201215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Weekly timer </a:t>
            </a:r>
            <a:endParaRPr lang="en-US" dirty="0"/>
          </a:p>
        </p:txBody>
      </p:sp>
      <p:sp>
        <p:nvSpPr>
          <p:cNvPr id="7" name="Content Placeholder 6"/>
          <p:cNvSpPr>
            <a:spLocks noGrp="1"/>
          </p:cNvSpPr>
          <p:nvPr>
            <p:ph idx="1"/>
          </p:nvPr>
        </p:nvSpPr>
        <p:spPr/>
        <p:txBody>
          <a:bodyPr/>
          <a:lstStyle/>
          <a:p>
            <a:r>
              <a:rPr lang="en-US" dirty="0" smtClean="0"/>
              <a:t>In many applications there is a need to use real time clock routines </a:t>
            </a:r>
          </a:p>
          <a:p>
            <a:r>
              <a:rPr lang="en-US" dirty="0" err="1" smtClean="0"/>
              <a:t>E.g</a:t>
            </a:r>
            <a:r>
              <a:rPr lang="en-US" dirty="0" smtClean="0"/>
              <a:t>  school bell </a:t>
            </a:r>
          </a:p>
          <a:p>
            <a:r>
              <a:rPr lang="en-US" dirty="0" smtClean="0"/>
              <a:t> periodic lubrication process for machines. </a:t>
            </a:r>
          </a:p>
          <a:p>
            <a:r>
              <a:rPr lang="en-US" dirty="0" smtClean="0"/>
              <a:t>Weekly timer can be used to switch ON and switch OFF an output at certain times during the week days.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Text Placeholder 5"/>
          <p:cNvSpPr>
            <a:spLocks noGrp="1"/>
          </p:cNvSpPr>
          <p:nvPr>
            <p:ph type="body" idx="1"/>
          </p:nvPr>
        </p:nvSpPr>
        <p:spPr/>
        <p:txBody>
          <a:bodyPr/>
          <a:lstStyle/>
          <a:p>
            <a:endParaRPr lang="en-US"/>
          </a:p>
        </p:txBody>
      </p:sp>
      <p:sp>
        <p:nvSpPr>
          <p:cNvPr id="3" name="Content Placeholder 2"/>
          <p:cNvSpPr>
            <a:spLocks noGrp="1"/>
          </p:cNvSpPr>
          <p:nvPr>
            <p:ph sz="half" idx="2"/>
          </p:nvPr>
        </p:nvSpPr>
        <p:spPr/>
        <p:txBody>
          <a:bodyPr/>
          <a:lstStyle/>
          <a:p>
            <a:r>
              <a:rPr lang="en-US" dirty="0" smtClean="0"/>
              <a:t>Each weekly timer is equipped with three options (cams). </a:t>
            </a:r>
            <a:endParaRPr lang="en-US" smtClean="0"/>
          </a:p>
          <a:p>
            <a:r>
              <a:rPr lang="en-US" smtClean="0"/>
              <a:t>You </a:t>
            </a:r>
            <a:r>
              <a:rPr lang="en-US" dirty="0" smtClean="0"/>
              <a:t>can configure the ON and OFF time for each individual cam. </a:t>
            </a:r>
          </a:p>
          <a:p>
            <a:pPr>
              <a:buNone/>
            </a:pPr>
            <a:endParaRPr lang="en-US" dirty="0"/>
          </a:p>
        </p:txBody>
      </p:sp>
      <p:sp>
        <p:nvSpPr>
          <p:cNvPr id="7" name="Text Placeholder 6"/>
          <p:cNvSpPr>
            <a:spLocks noGrp="1"/>
          </p:cNvSpPr>
          <p:nvPr>
            <p:ph type="body" sz="quarter" idx="3"/>
          </p:nvPr>
        </p:nvSpPr>
        <p:spPr/>
        <p:txBody>
          <a:bodyPr/>
          <a:lstStyle/>
          <a:p>
            <a:endParaRPr lang="en-US"/>
          </a:p>
        </p:txBody>
      </p:sp>
      <p:sp>
        <p:nvSpPr>
          <p:cNvPr id="8" name="Content Placeholder 7"/>
          <p:cNvSpPr>
            <a:spLocks noGrp="1"/>
          </p:cNvSpPr>
          <p:nvPr>
            <p:ph sz="quarter" idx="4"/>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5181600" y="1676400"/>
            <a:ext cx="2667000" cy="41399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a:p>
        </p:txBody>
      </p:sp>
      <p:pic>
        <p:nvPicPr>
          <p:cNvPr id="2051" name="Picture 3"/>
          <p:cNvPicPr>
            <a:picLocks noGrp="1" noChangeAspect="1" noChangeArrowheads="1"/>
          </p:cNvPicPr>
          <p:nvPr>
            <p:ph idx="1"/>
          </p:nvPr>
        </p:nvPicPr>
        <p:blipFill>
          <a:blip r:embed="rId2"/>
          <a:stretch>
            <a:fillRect/>
          </a:stretch>
        </p:blipFill>
        <p:spPr bwMode="auto">
          <a:xfrm>
            <a:off x="990600" y="533400"/>
            <a:ext cx="7162800" cy="60275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1</a:t>
            </a:r>
            <a:endParaRPr lang="en-US" dirty="0"/>
          </a:p>
        </p:txBody>
      </p:sp>
      <p:sp>
        <p:nvSpPr>
          <p:cNvPr id="3" name="Content Placeholder 2"/>
          <p:cNvSpPr>
            <a:spLocks noGrp="1"/>
          </p:cNvSpPr>
          <p:nvPr>
            <p:ph idx="1"/>
          </p:nvPr>
        </p:nvSpPr>
        <p:spPr/>
        <p:txBody>
          <a:bodyPr/>
          <a:lstStyle/>
          <a:p>
            <a:r>
              <a:rPr lang="en-US" dirty="0" smtClean="0"/>
              <a:t> In </a:t>
            </a:r>
            <a:r>
              <a:rPr lang="en-US" dirty="0" smtClean="0"/>
              <a:t>a certain machine, lubrication pump (Q4) should work every day from 8:00 am till 8:30 am except on Fridays it shouldn’t work. On Tuesdays and Thursdays the pump should work one more time from 1:00 pm till 1:30 pm. Draw the FBD for this task.</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2.bmp"/>
          <p:cNvPicPr>
            <a:picLocks noGrp="1"/>
          </p:cNvPicPr>
          <p:nvPr>
            <p:ph idx="1"/>
          </p:nvPr>
        </p:nvPicPr>
        <p:blipFill>
          <a:blip r:embed="rId2"/>
          <a:stretch>
            <a:fillRect/>
          </a:stretch>
        </p:blipFill>
        <p:spPr>
          <a:xfrm>
            <a:off x="1676400" y="2057400"/>
            <a:ext cx="5943600" cy="39624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timer?</a:t>
            </a:r>
            <a:br>
              <a:rPr lang="en-US" dirty="0" smtClean="0"/>
            </a:br>
            <a:endParaRPr lang="en-US" dirty="0"/>
          </a:p>
        </p:txBody>
      </p:sp>
      <p:sp>
        <p:nvSpPr>
          <p:cNvPr id="3" name="Content Placeholder 2"/>
          <p:cNvSpPr>
            <a:spLocks noGrp="1"/>
          </p:cNvSpPr>
          <p:nvPr>
            <p:ph idx="1"/>
          </p:nvPr>
        </p:nvSpPr>
        <p:spPr/>
        <p:txBody>
          <a:bodyPr/>
          <a:lstStyle/>
          <a:p>
            <a:r>
              <a:rPr lang="en-US" dirty="0" smtClean="0"/>
              <a:t>Its exactly what the word says... it is an instruction that waits a set amount of time before  doing something. </a:t>
            </a:r>
            <a:endParaRPr lang="en-US" dirty="0"/>
          </a:p>
          <a:p>
            <a:r>
              <a:rPr lang="en-US" dirty="0" smtClean="0"/>
              <a:t> Real time Applications:</a:t>
            </a:r>
          </a:p>
          <a:p>
            <a:r>
              <a:rPr lang="en-US" dirty="0" smtClean="0"/>
              <a:t>Traffic signals.</a:t>
            </a:r>
          </a:p>
          <a:p>
            <a:r>
              <a:rPr lang="en-US" dirty="0" smtClean="0"/>
              <a:t>Amusement rides</a:t>
            </a:r>
          </a:p>
          <a:p>
            <a:r>
              <a:rPr lang="en-US" dirty="0" smtClean="0"/>
              <a:t>Industries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Timers are very important for industrial applications as well as for both residential and commercial applications, Some examples of their use include:</a:t>
            </a:r>
          </a:p>
          <a:p>
            <a:pPr lvl="0"/>
            <a:r>
              <a:rPr lang="en-US" dirty="0"/>
              <a:t>Flashing light control and traffic light signals</a:t>
            </a:r>
          </a:p>
          <a:p>
            <a:pPr lvl="0"/>
            <a:r>
              <a:rPr lang="en-US" dirty="0"/>
              <a:t>Motor soft-start delay control: Instead of starting large electric motors by switching full power from a dead stop condition, reduced voltage can be switched for a "softer" start.</a:t>
            </a:r>
          </a:p>
          <a:p>
            <a:pPr lvl="0"/>
            <a:r>
              <a:rPr lang="en-US" dirty="0"/>
              <a:t>Conveyor belt sequence delay: especially when multiple conveyor belts are arranged to transport material</a:t>
            </a:r>
          </a:p>
          <a:p>
            <a:pPr lvl="0"/>
            <a:r>
              <a:rPr lang="en-US" dirty="0"/>
              <a:t>Subroutines that take place consecutively for specific time.</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In  </a:t>
            </a:r>
            <a:r>
              <a:rPr lang="en-US" dirty="0" smtClean="0"/>
              <a:t>some  </a:t>
            </a:r>
            <a:r>
              <a:rPr lang="en-US" dirty="0"/>
              <a:t>cases we can use events to estimate the condition of the system </a:t>
            </a:r>
            <a:r>
              <a:rPr lang="en-US" dirty="0" smtClean="0"/>
              <a:t>or </a:t>
            </a:r>
            <a:r>
              <a:rPr lang="en-US" dirty="0"/>
              <a:t>simply we can use timers. Typical events used by a PLC include;</a:t>
            </a:r>
          </a:p>
          <a:p>
            <a:pPr lvl="0"/>
            <a:r>
              <a:rPr lang="en-US" dirty="0"/>
              <a:t>Time since an input turned on/off. </a:t>
            </a:r>
          </a:p>
          <a:p>
            <a:pPr lvl="0"/>
            <a:r>
              <a:rPr lang="en-US" dirty="0"/>
              <a:t>Count of occurred events</a:t>
            </a:r>
            <a:r>
              <a:rPr lang="en-US" dirty="0" smtClean="0"/>
              <a:t>.</a:t>
            </a:r>
          </a:p>
          <a:p>
            <a:r>
              <a:rPr lang="en-US" dirty="0"/>
              <a:t>The common theme for the mentioned events is that they are based upon one of two questions "How many?" or "How long?"</a:t>
            </a:r>
          </a:p>
          <a:p>
            <a:pPr lvl="0"/>
            <a:endParaRPr lang="en-US"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a:t>
            </a:r>
            <a:r>
              <a:rPr lang="en-US" dirty="0"/>
              <a:t>of </a:t>
            </a:r>
            <a:r>
              <a:rPr lang="en-US" dirty="0" smtClean="0"/>
              <a:t>timers</a:t>
            </a:r>
            <a:r>
              <a:rPr lang="en-US" dirty="0"/>
              <a:t/>
            </a:r>
            <a:br>
              <a:rPr lang="en-US" dirty="0"/>
            </a:br>
            <a:endParaRPr lang="en-US" dirty="0"/>
          </a:p>
        </p:txBody>
      </p:sp>
      <p:sp>
        <p:nvSpPr>
          <p:cNvPr id="3" name="Content Placeholder 2"/>
          <p:cNvSpPr>
            <a:spLocks noGrp="1"/>
          </p:cNvSpPr>
          <p:nvPr>
            <p:ph idx="1"/>
          </p:nvPr>
        </p:nvSpPr>
        <p:spPr/>
        <p:txBody>
          <a:bodyPr/>
          <a:lstStyle/>
          <a:p>
            <a:r>
              <a:rPr lang="en-US" b="1" dirty="0"/>
              <a:t>ON-delay timer</a:t>
            </a:r>
            <a:r>
              <a:rPr lang="en-US" dirty="0"/>
              <a:t>:  </a:t>
            </a:r>
            <a:endParaRPr lang="en-US" dirty="0" smtClean="0"/>
          </a:p>
          <a:p>
            <a:r>
              <a:rPr lang="en-US" dirty="0" smtClean="0"/>
              <a:t>This type of timer simply "delays turning on". </a:t>
            </a:r>
          </a:p>
          <a:p>
            <a:endParaRPr lang="en-US" dirty="0"/>
          </a:p>
          <a:p>
            <a:r>
              <a:rPr lang="en-US" dirty="0" smtClean="0"/>
              <a:t>The </a:t>
            </a:r>
            <a:r>
              <a:rPr lang="en-US" dirty="0"/>
              <a:t>output of this timer is not switched on until a configured delay time has expired.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a:t>OFF-delay timer</a:t>
            </a:r>
            <a:r>
              <a:rPr lang="en-US" dirty="0"/>
              <a:t>: </a:t>
            </a:r>
            <a:endParaRPr lang="en-US" dirty="0" smtClean="0"/>
          </a:p>
          <a:p>
            <a:r>
              <a:rPr lang="en-US" dirty="0" smtClean="0"/>
              <a:t>This type of timer is the opposite of the on-delay timer .</a:t>
            </a:r>
          </a:p>
          <a:p>
            <a:r>
              <a:rPr lang="en-US" dirty="0" smtClean="0"/>
              <a:t>This timer simply "delays turning off". </a:t>
            </a:r>
            <a:endParaRPr lang="en-US" dirty="0"/>
          </a:p>
          <a:p>
            <a:r>
              <a:rPr lang="en-US" dirty="0" smtClean="0"/>
              <a:t>The </a:t>
            </a:r>
            <a:r>
              <a:rPr lang="en-US" dirty="0"/>
              <a:t>output of this timer stays high until a defined time has expired. </a:t>
            </a:r>
            <a:endParaRPr lang="en-US" dirty="0" smtClean="0"/>
          </a:p>
          <a:p>
            <a:endParaRPr lang="en-US" dirty="0"/>
          </a:p>
          <a:p>
            <a:endParaRPr lang="en-US" dirty="0"/>
          </a:p>
        </p:txBody>
      </p:sp>
      <p:pic>
        <p:nvPicPr>
          <p:cNvPr id="4" name="Picture 3" descr="untitled.bmp"/>
          <p:cNvPicPr/>
          <p:nvPr/>
        </p:nvPicPr>
        <p:blipFill>
          <a:blip r:embed="rId2"/>
          <a:stretch>
            <a:fillRect/>
          </a:stretch>
        </p:blipFill>
        <p:spPr>
          <a:xfrm>
            <a:off x="3581400" y="5181600"/>
            <a:ext cx="2976615" cy="11239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ON/OFF delay timer</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The ON/OFF delay timer can be thought as a combination of two timers ON delay timer and OFF delay </a:t>
            </a:r>
            <a:r>
              <a:rPr lang="en-US" dirty="0" smtClean="0"/>
              <a:t>timer.</a:t>
            </a:r>
            <a:endParaRPr lang="en-US" dirty="0"/>
          </a:p>
          <a:p>
            <a:r>
              <a:rPr lang="en-US" dirty="0"/>
              <a:t>basically it is used to set an output upon expiration of an ON time and then reset it again upon expiration of an OFF time.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bmp"/>
          <p:cNvPicPr>
            <a:picLocks noGrp="1"/>
          </p:cNvPicPr>
          <p:nvPr>
            <p:ph idx="1"/>
          </p:nvPr>
        </p:nvPicPr>
        <p:blipFill>
          <a:blip r:embed="rId2"/>
          <a:stretch>
            <a:fillRect/>
          </a:stretch>
        </p:blipFill>
        <p:spPr>
          <a:xfrm>
            <a:off x="1676400" y="2286000"/>
            <a:ext cx="4572000" cy="244395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851</TotalTime>
  <Words>920</Words>
  <Application>Microsoft Office PowerPoint</Application>
  <PresentationFormat>On-screen Show (4:3)</PresentationFormat>
  <Paragraphs>81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PLC APPLICATIONS</vt:lpstr>
      <vt:lpstr>Learning Objectives </vt:lpstr>
      <vt:lpstr>What is a timer? </vt:lpstr>
      <vt:lpstr>Applications</vt:lpstr>
      <vt:lpstr>Slide 5</vt:lpstr>
      <vt:lpstr>Types of timers </vt:lpstr>
      <vt:lpstr>Slide 7</vt:lpstr>
      <vt:lpstr>ON/OFF delay timer </vt:lpstr>
      <vt:lpstr>Slide 9</vt:lpstr>
      <vt:lpstr>Slide 10</vt:lpstr>
      <vt:lpstr>Control task with an ON/OFF delay timer </vt:lpstr>
      <vt:lpstr>I/O assignment</vt:lpstr>
      <vt:lpstr>Slide 13</vt:lpstr>
      <vt:lpstr> Asynchronous pulse generator </vt:lpstr>
      <vt:lpstr>Uses</vt:lpstr>
      <vt:lpstr>Slide 16</vt:lpstr>
      <vt:lpstr>Slide 17</vt:lpstr>
      <vt:lpstr>Blinking light</vt:lpstr>
      <vt:lpstr>Slide 19</vt:lpstr>
      <vt:lpstr>Blinking light 2</vt:lpstr>
      <vt:lpstr>Weekly timer </vt:lpstr>
      <vt:lpstr>Slide 22</vt:lpstr>
      <vt:lpstr>Slide 23</vt:lpstr>
      <vt:lpstr>EXERCISE 1</vt:lpstr>
      <vt:lpstr>Slide 25</vt:lpstr>
      <vt:lpstr>Slide 26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PLC APPLICATIONS</dc:title>
  <dc:creator>aruna.anand</dc:creator>
  <cp:lastModifiedBy>aruna.anand</cp:lastModifiedBy>
  <cp:revision>41</cp:revision>
  <dcterms:created xsi:type="dcterms:W3CDTF">2012-02-27T04:06:45Z</dcterms:created>
  <dcterms:modified xsi:type="dcterms:W3CDTF">2012-03-03T05:58:43Z</dcterms:modified>
</cp:coreProperties>
</file>